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6" r:id="rId8"/>
    <p:sldId id="265" r:id="rId9"/>
    <p:sldId id="267" r:id="rId10"/>
    <p:sldId id="261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29FA-9219-496D-B085-2ACDEC13B643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AFDE-D093-48F5-A0E9-C696852DB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159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29FA-9219-496D-B085-2ACDEC13B643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AFDE-D093-48F5-A0E9-C696852DB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45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29FA-9219-496D-B085-2ACDEC13B643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AFDE-D093-48F5-A0E9-C696852DB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63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29FA-9219-496D-B085-2ACDEC13B643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AFDE-D093-48F5-A0E9-C696852DB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910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29FA-9219-496D-B085-2ACDEC13B643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AFDE-D093-48F5-A0E9-C696852DB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03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29FA-9219-496D-B085-2ACDEC13B643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AFDE-D093-48F5-A0E9-C696852DB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57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29FA-9219-496D-B085-2ACDEC13B643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AFDE-D093-48F5-A0E9-C696852DB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339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29FA-9219-496D-B085-2ACDEC13B643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AFDE-D093-48F5-A0E9-C696852DB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766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29FA-9219-496D-B085-2ACDEC13B643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AFDE-D093-48F5-A0E9-C696852DB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5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29FA-9219-496D-B085-2ACDEC13B643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AFDE-D093-48F5-A0E9-C696852DB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30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129FA-9219-496D-B085-2ACDEC13B643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EAFDE-D093-48F5-A0E9-C696852DB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262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129FA-9219-496D-B085-2ACDEC13B643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EAFDE-D093-48F5-A0E9-C696852DB5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0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sy.com/videos/columbus_day_changes_over_time/" TargetMode="External"/><Relationship Id="rId2" Type="http://schemas.openxmlformats.org/officeDocument/2006/relationships/hyperlink" Target="http://www.youtube.com/watch?feature=player_embedded&amp;v=il5hwpdJMc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../../C&amp;I%20208%20FA%2009/Ideas%20for%20Reader%20Response.do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do we activate and connect learning?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11</a:t>
            </a:r>
          </a:p>
          <a:p>
            <a:r>
              <a:rPr lang="en-US" dirty="0" smtClean="0"/>
              <a:t>TCH 306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718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lessons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ideas are present in your lesson(s)?</a:t>
            </a:r>
          </a:p>
          <a:p>
            <a:pPr lvl="1"/>
            <a:r>
              <a:rPr lang="en-US" dirty="0" smtClean="0"/>
              <a:t>Reflect on what you have done and what you can do in your future lessons to actively engage and connect your lessons with your students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Discuss with your groups</a:t>
            </a:r>
          </a:p>
          <a:p>
            <a:pPr lvl="1"/>
            <a:r>
              <a:rPr lang="en-US" dirty="0" smtClean="0"/>
              <a:t>Using the information from the chapter, brainstorm ideas for the “activating and connecting” portions of your lessons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09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Monday</a:t>
            </a:r>
          </a:p>
          <a:p>
            <a:pPr lvl="1"/>
            <a:r>
              <a:rPr lang="en-US" dirty="0" smtClean="0"/>
              <a:t>No Full class meeting; meet with your lesson groups</a:t>
            </a:r>
          </a:p>
          <a:p>
            <a:r>
              <a:rPr lang="en-US" dirty="0" smtClean="0"/>
              <a:t>Weds</a:t>
            </a:r>
          </a:p>
          <a:p>
            <a:pPr lvl="1"/>
            <a:r>
              <a:rPr lang="en-US" dirty="0" smtClean="0"/>
              <a:t>Readings as assigned </a:t>
            </a:r>
            <a:r>
              <a:rPr lang="en-US" smtClean="0"/>
              <a:t>on wiki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9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Activating and Connecting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524000"/>
            <a:ext cx="615395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6757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“Provide students with opportunities to think and talk about ideas that are part of the cultural context within which text carries meaning”  RTL pg.52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038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POV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00200"/>
            <a:ext cx="5423510" cy="4250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2150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www.youtube.com/watch?feature=player_embedded&amp;v=il5hwpdJMcg</a:t>
            </a:r>
            <a:endParaRPr lang="en-US" dirty="0" smtClean="0"/>
          </a:p>
          <a:p>
            <a:r>
              <a:rPr lang="en-US" dirty="0">
                <a:hlinkClick r:id="rId3"/>
              </a:rPr>
              <a:t>http://www.newsy.com/videos/columbus_day_changes_over_time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968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more “typical”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057400"/>
            <a:ext cx="5788219" cy="3674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6132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rdean2\Dropbox\Beyond the Basal\nike tu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5436"/>
            <a:ext cx="6267450" cy="626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904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rdean2\Dropbox\Beyond the Basal\Marri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90600"/>
            <a:ext cx="6858000" cy="44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775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6870700" cy="1219200"/>
          </a:xfrm>
        </p:spPr>
        <p:txBody>
          <a:bodyPr/>
          <a:lstStyle/>
          <a:p>
            <a:pPr eaLnBrk="1" hangingPunct="1"/>
            <a:r>
              <a:rPr lang="en-US" smtClean="0"/>
              <a:t>Reader Response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467600" cy="4572000"/>
          </a:xfrm>
        </p:spPr>
        <p:txBody>
          <a:bodyPr rtlCol="0"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i="1" dirty="0" smtClean="0"/>
              <a:t>Transactional Theory- </a:t>
            </a:r>
            <a:r>
              <a:rPr lang="en-US" dirty="0" smtClean="0"/>
              <a:t>the act of reading involves a </a:t>
            </a:r>
            <a:r>
              <a:rPr lang="en-US" i="1" dirty="0" smtClean="0"/>
              <a:t>transaction</a:t>
            </a:r>
            <a:r>
              <a:rPr lang="en-US" dirty="0" smtClean="0"/>
              <a:t> between the reader and the text. Each </a:t>
            </a:r>
            <a:r>
              <a:rPr lang="en-US" i="1" dirty="0" smtClean="0"/>
              <a:t>"transaction" </a:t>
            </a:r>
            <a:r>
              <a:rPr lang="en-US" dirty="0" smtClean="0"/>
              <a:t>is a unique experience in which the reader and text continuously act and are acted upon by each other.</a:t>
            </a:r>
          </a:p>
          <a:p>
            <a:pPr marL="640080" lvl="1" indent="-274320" eaLnBrk="1" fontAlgn="auto" hangingPunct="1">
              <a:spcAft>
                <a:spcPts val="0"/>
              </a:spcAft>
              <a:defRPr/>
            </a:pPr>
            <a:r>
              <a:rPr lang="en-US" sz="2000" i="1" dirty="0" smtClean="0"/>
              <a:t>A written work does not have the same meaning for every reader</a:t>
            </a:r>
          </a:p>
          <a:p>
            <a:pPr marL="640080" lvl="1" indent="-274320" eaLnBrk="1" fontAlgn="auto" hangingPunct="1">
              <a:spcAft>
                <a:spcPts val="0"/>
              </a:spcAft>
              <a:defRPr/>
            </a:pPr>
            <a:r>
              <a:rPr lang="en-US" sz="2000" i="1" dirty="0" smtClean="0"/>
              <a:t>Each reader brings individual background knowledge, beliefs, and context to a reading</a:t>
            </a:r>
          </a:p>
          <a:p>
            <a:pPr marL="640080" lvl="1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en-US" sz="2000" i="1" dirty="0" smtClean="0"/>
          </a:p>
          <a:p>
            <a:pPr marL="640080" lvl="1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000" i="1" dirty="0" smtClean="0"/>
              <a:t>From the work of Louise Rosenblatt</a:t>
            </a:r>
          </a:p>
          <a:p>
            <a:pPr marL="640080" lvl="1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en-US" sz="2000" i="1" dirty="0" smtClean="0"/>
          </a:p>
          <a:p>
            <a:pPr marL="640080" lvl="1" indent="-274320"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z="2000" i="1" dirty="0" smtClean="0">
                <a:hlinkClick r:id="rId2" action="ppaction://hlinkfile"/>
              </a:rPr>
              <a:t>Ideas</a:t>
            </a:r>
            <a:r>
              <a:rPr lang="en-US" sz="2000" i="1" dirty="0" smtClean="0"/>
              <a:t> for Reader Response</a:t>
            </a:r>
          </a:p>
        </p:txBody>
      </p:sp>
    </p:spTree>
    <p:extLst>
      <p:ext uri="{BB962C8B-B14F-4D97-AF65-F5344CB8AC3E}">
        <p14:creationId xmlns:p14="http://schemas.microsoft.com/office/powerpoint/2010/main" val="405265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217</Words>
  <Application>Microsoft Office PowerPoint</Application>
  <PresentationFormat>On-screen Show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How do we activate and connect learning?</vt:lpstr>
      <vt:lpstr>Activating and Connecting</vt:lpstr>
      <vt:lpstr>How?</vt:lpstr>
      <vt:lpstr>Consider POV</vt:lpstr>
      <vt:lpstr>More…</vt:lpstr>
      <vt:lpstr>What is more “typical”</vt:lpstr>
      <vt:lpstr>PowerPoint Presentation</vt:lpstr>
      <vt:lpstr>PowerPoint Presentation</vt:lpstr>
      <vt:lpstr>Reader Response</vt:lpstr>
      <vt:lpstr>Your lessons</vt:lpstr>
      <vt:lpstr>Next Week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netsetup</dc:creator>
  <cp:lastModifiedBy>netsetup</cp:lastModifiedBy>
  <cp:revision>7</cp:revision>
  <dcterms:created xsi:type="dcterms:W3CDTF">2013-03-27T15:13:08Z</dcterms:created>
  <dcterms:modified xsi:type="dcterms:W3CDTF">2013-03-27T19:28:20Z</dcterms:modified>
</cp:coreProperties>
</file>